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8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58381-A67E-4FDD-AECC-E05C489599F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D398A-BDAA-4D15-8577-343EE6D59253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8788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U.S. Embassy. Montevideo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FDDF5-B9FE-4ECF-A67A-B1145DAA7155}" type="datetimeFigureOut">
              <a:rPr lang="pt-BR" smtClean="0"/>
              <a:pPr/>
              <a:t>22/7/2011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0D6C-768F-4981-8BE2-7008E7A671DD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cid:_2_06659CA006659958003E6EEA83257561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2.xls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4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???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</a:rPr>
              <a:t>Uruguay’s Political, Economic and Commercial Environment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5779" name="Picture 2" descr="http://www.merriam-webster.com/maps/images/maps/uruguay_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4729163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0" name="Picture 4" descr="http://3.bp.blogspot.com/_BdhZO6_yriY/TJyj-vXOMhI/AAAAAAAAADo/cHo4Bvrr13U/s1600/0492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700588"/>
            <a:ext cx="25654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4" descr="http://espndeportes-assets.espn.go.com/2003/photos2010/0702/g_Ghana-Uruguay_576x3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057400"/>
            <a:ext cx="372586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-257175" y="3862388"/>
            <a:ext cx="55149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000" dirty="0">
                <a:solidFill>
                  <a:schemeClr val="tx1"/>
                </a:solidFill>
                <a:latin typeface="Calibri" pitchFamily="34" charset="0"/>
              </a:rPr>
              <a:t>U.S. Embassy Montevideo</a:t>
            </a:r>
          </a:p>
          <a:p>
            <a:pPr algn="ctr"/>
            <a:endParaRPr lang="en-US" sz="2800" dirty="0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r>
              <a:rPr lang="en-US" sz="2800" dirty="0">
                <a:solidFill>
                  <a:schemeClr val="accent2"/>
                </a:solidFill>
                <a:latin typeface="Calibri" pitchFamily="34" charset="0"/>
              </a:rPr>
              <a:t>welcomes </a:t>
            </a:r>
            <a:endParaRPr lang="en-US" sz="2800" dirty="0" smtClean="0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r>
              <a:rPr lang="en-US" sz="3000" dirty="0" smtClean="0">
                <a:solidFill>
                  <a:schemeClr val="accent2"/>
                </a:solidFill>
                <a:latin typeface="Calibri" pitchFamily="34" charset="0"/>
              </a:rPr>
              <a:t>Fulbright Group</a:t>
            </a:r>
            <a:endParaRPr lang="en-US" sz="3000" dirty="0">
              <a:solidFill>
                <a:schemeClr val="accent2"/>
              </a:solidFill>
              <a:latin typeface="Calibri" pitchFamily="34" charset="0"/>
            </a:endParaRPr>
          </a:p>
          <a:p>
            <a:pPr algn="ctr"/>
            <a:endParaRPr lang="en-U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July 22, 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</a:rPr>
              <a:t>2011</a:t>
            </a:r>
          </a:p>
        </p:txBody>
      </p:sp>
      <p:pic>
        <p:nvPicPr>
          <p:cNvPr id="75783" name="Picture 6" descr="http://www.state.gov/cms_images/departmentseal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9388" y="1827213"/>
            <a:ext cx="1522412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381000"/>
            <a:ext cx="3733800" cy="5029200"/>
          </a:xfrm>
        </p:spPr>
        <p:txBody>
          <a:bodyPr>
            <a:normAutofit lnSpcReduction="10000"/>
          </a:bodyPr>
          <a:lstStyle/>
          <a:p>
            <a:pPr marL="0" lvl="0" indent="0">
              <a:spcBef>
                <a:spcPct val="20000"/>
              </a:spcBef>
              <a:buClrTx/>
              <a:buSzPct val="150000"/>
              <a:buFontTx/>
              <a:buChar char="•"/>
            </a:pP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About </a:t>
            </a:r>
            <a:r>
              <a:rPr lang="en-US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ninety percent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of students of  all stages </a:t>
            </a:r>
            <a:r>
              <a:rPr lang="en-US" sz="1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attend public institutions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0" lvl="0" indent="0" eaLnBrk="0" hangingPunct="0">
              <a:spcBef>
                <a:spcPct val="20000"/>
              </a:spcBef>
              <a:buClrTx/>
              <a:buSzPct val="150000"/>
              <a:buFontTx/>
              <a:buChar char="•"/>
            </a:pPr>
            <a:endParaRPr lang="en-US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hangingPunct="0">
              <a:spcBef>
                <a:spcPct val="20000"/>
              </a:spcBef>
              <a:buClrTx/>
              <a:buSzPct val="150000"/>
              <a:buNone/>
            </a:pPr>
            <a:endParaRPr lang="en-US" sz="18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hangingPunct="0">
              <a:spcBef>
                <a:spcPct val="20000"/>
              </a:spcBef>
              <a:buClrTx/>
              <a:buSzPct val="150000"/>
              <a:buFontTx/>
              <a:buChar char="•"/>
            </a:pP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Public education in Uruguay is managed by two autonomous institutions: </a:t>
            </a:r>
          </a:p>
          <a:p>
            <a:pPr marL="255588" lvl="1" indent="0" eaLnBrk="0" hangingPunct="0">
              <a:spcBef>
                <a:spcPct val="20000"/>
              </a:spcBef>
              <a:buClrTx/>
              <a:buSzPct val="150000"/>
              <a:buFontTx/>
              <a:buChar char="•"/>
            </a:pPr>
            <a:r>
              <a:rPr lang="en-US" sz="14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ANEP, which is responsible for the administration of primary, secondary, and technical education institutions; </a:t>
            </a:r>
          </a:p>
          <a:p>
            <a:pPr marL="255588" lvl="1" indent="0" eaLnBrk="0" hangingPunct="0">
              <a:spcBef>
                <a:spcPct val="20000"/>
              </a:spcBef>
              <a:buClrTx/>
              <a:buSzPct val="150000"/>
              <a:buFontTx/>
              <a:buChar char="•"/>
            </a:pPr>
            <a:endParaRPr lang="en-US" sz="16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55588" lvl="1" indent="0" eaLnBrk="0" hangingPunct="0">
              <a:spcBef>
                <a:spcPct val="20000"/>
              </a:spcBef>
              <a:buClrTx/>
              <a:buSzPct val="150000"/>
              <a:buFontTx/>
              <a:buChar char="•"/>
            </a:pPr>
            <a:r>
              <a:rPr lang="en-US" sz="1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Universidad de la </a:t>
            </a:r>
            <a:r>
              <a:rPr lang="en-US" sz="16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República</a:t>
            </a:r>
            <a:r>
              <a:rPr lang="en-US" sz="1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1600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UdelaR</a:t>
            </a:r>
            <a:r>
              <a:rPr lang="en-US" sz="1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), which is the only public university.  </a:t>
            </a:r>
          </a:p>
          <a:p>
            <a:pPr marL="255588" lvl="1" indent="0" eaLnBrk="0" hangingPunct="0">
              <a:spcBef>
                <a:spcPct val="20000"/>
              </a:spcBef>
              <a:buClrTx/>
              <a:buSzPct val="150000"/>
              <a:buFontTx/>
              <a:buChar char="•"/>
            </a:pPr>
            <a:endParaRPr lang="en-US" sz="1600" kern="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eaLnBrk="0" hangingPunct="0">
              <a:spcBef>
                <a:spcPct val="20000"/>
              </a:spcBef>
              <a:buClrTx/>
              <a:buSzPct val="150000"/>
              <a:buFontTx/>
              <a:buChar char="•"/>
            </a:pPr>
            <a:r>
              <a:rPr lang="en-US" sz="16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180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 theory,  Ministry of Education has policy-setting authority.</a:t>
            </a:r>
          </a:p>
        </p:txBody>
      </p:sp>
      <p:graphicFrame>
        <p:nvGraphicFramePr>
          <p:cNvPr id="5" name="Group 61"/>
          <p:cNvGraphicFramePr>
            <a:graphicFrameLocks noGrp="1"/>
          </p:cNvGraphicFramePr>
          <p:nvPr/>
        </p:nvGraphicFramePr>
        <p:xfrm>
          <a:off x="4247070" y="990600"/>
          <a:ext cx="4724400" cy="3895603"/>
        </p:xfrm>
        <a:graphic>
          <a:graphicData uri="http://schemas.openxmlformats.org/drawingml/2006/table">
            <a:tbl>
              <a:tblPr/>
              <a:tblGrid>
                <a:gridCol w="2130828"/>
                <a:gridCol w="872603"/>
                <a:gridCol w="832941"/>
                <a:gridCol w="888028"/>
              </a:tblGrid>
              <a:tr h="92737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(2010 figures)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% of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Nat’l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Budget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Employees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% of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public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empl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34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ANEP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68,331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24.9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34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Min. of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Education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66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3,889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34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Min. of Interior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29,417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34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Min. of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Defense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29,897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34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Min. of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Health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19,143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35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Min. of 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Transport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3,694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35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Transfers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to</a:t>
                      </a: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Social Security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22.2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  <a:cs typeface="Arial"/>
                        </a:defRPr>
                      </a:lvl9pPr>
                      <a:extLst/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191000" y="5334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hangingPunct="0">
              <a:spcBef>
                <a:spcPct val="20000"/>
              </a:spcBef>
              <a:buSzPct val="150000"/>
              <a:buFontTx/>
              <a:buChar char="•"/>
            </a:pPr>
            <a:r>
              <a:rPr lang="en-US" sz="1800" b="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PISA 2010 assessed that a higher level of autonomy in schools would help achieving higher level of education.  </a:t>
            </a:r>
            <a:endParaRPr lang="pt-BR" sz="1800" b="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276225"/>
            <a:ext cx="8667750" cy="630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7" name="Rectangle 2"/>
          <p:cNvSpPr txBox="1">
            <a:spLocks noChangeArrowheads="1"/>
          </p:cNvSpPr>
          <p:nvPr/>
        </p:nvSpPr>
        <p:spPr bwMode="auto">
          <a:xfrm>
            <a:off x="685800" y="3581400"/>
            <a:ext cx="5638800" cy="2362200"/>
          </a:xfrm>
          <a:prstGeom prst="rect">
            <a:avLst/>
          </a:prstGeom>
          <a:solidFill>
            <a:schemeClr val="bg1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SzPct val="150000"/>
              <a:buFont typeface="Wingdings" pitchFamily="2" charset="2"/>
              <a:buChar char=""/>
            </a:pPr>
            <a:r>
              <a:rPr lang="en-US" sz="13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1300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Per capita GDP plummeted by 15% in real terms (41% in dollar terms -- from $6,300 in 1998 to $3,700 in 2002). Only in 2002, </a:t>
            </a:r>
            <a:r>
              <a:rPr lang="en-US" sz="1300" dirty="0">
                <a:solidFill>
                  <a:srgbClr val="3333CC"/>
                </a:solidFill>
                <a:latin typeface="Arial" charset="0"/>
              </a:rPr>
              <a:t>GDP fell  8% in real terms. </a:t>
            </a:r>
          </a:p>
          <a:p>
            <a:pPr marL="800100" lvl="1" indent="-342900" eaLnBrk="0" hangingPunct="0">
              <a:spcBef>
                <a:spcPct val="20000"/>
              </a:spcBef>
              <a:buSzPct val="150000"/>
              <a:buFont typeface="Arial" charset="0"/>
              <a:buChar char="•"/>
            </a:pPr>
            <a:r>
              <a:rPr lang="en-US" sz="1300" i="1" dirty="0">
                <a:solidFill>
                  <a:srgbClr val="000000"/>
                </a:solidFill>
                <a:latin typeface="Arial" charset="0"/>
              </a:rPr>
              <a:t>For purpose of comparison, the U.S. economy has only dropped over 10% in two occasions: the 1930 crisis (27% in 1929-33), and after WWII (12%  in 1945-46) . </a:t>
            </a:r>
          </a:p>
          <a:p>
            <a:pPr marL="800100" lvl="1" indent="-342900" eaLnBrk="0" hangingPunct="0">
              <a:spcBef>
                <a:spcPct val="20000"/>
              </a:spcBef>
              <a:buSzPct val="150000"/>
              <a:buFont typeface="Arial" charset="0"/>
              <a:buChar char="•"/>
            </a:pPr>
            <a:r>
              <a:rPr lang="en-US" sz="1300" i="1" dirty="0">
                <a:solidFill>
                  <a:srgbClr val="000000"/>
                </a:solidFill>
                <a:latin typeface="Arial" charset="0"/>
              </a:rPr>
              <a:t>In the midst of the recent global crisis GDP fell 2.6% (2009)</a:t>
            </a:r>
          </a:p>
          <a:p>
            <a:pPr marL="342900" indent="-342900" eaLnBrk="0" hangingPunct="0">
              <a:spcBef>
                <a:spcPct val="20000"/>
              </a:spcBef>
              <a:buSzPct val="150000"/>
              <a:buFont typeface="Wingdings" pitchFamily="2" charset="2"/>
              <a:buNone/>
            </a:pPr>
            <a:endParaRPr lang="en-US" sz="1300" i="1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marL="342900" indent="-342900" eaLnBrk="0" hangingPunct="0">
              <a:spcBef>
                <a:spcPct val="20000"/>
              </a:spcBef>
              <a:buSzPct val="150000"/>
              <a:buFont typeface="Wingdings" pitchFamily="2" charset="2"/>
              <a:buChar char=""/>
            </a:pPr>
            <a:r>
              <a:rPr lang="en-US" sz="13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 </a:t>
            </a:r>
            <a:r>
              <a:rPr lang="en-US" sz="1300" dirty="0">
                <a:solidFill>
                  <a:srgbClr val="3333CC"/>
                </a:solidFill>
                <a:latin typeface="Arial" charset="0"/>
                <a:cs typeface="Times New Roman" pitchFamily="18" charset="0"/>
              </a:rPr>
              <a:t>The crisis had a harsh social impact and caused substantial migration. </a:t>
            </a:r>
            <a:endParaRPr lang="es-ES" sz="1300" i="1" dirty="0">
              <a:solidFill>
                <a:srgbClr val="3333CC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2" name="Title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4625" y="-249238"/>
            <a:ext cx="9424988" cy="115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228600" y="1066800"/>
          <a:ext cx="7246938" cy="5297488"/>
        </p:xfrm>
        <a:graphic>
          <a:graphicData uri="http://schemas.openxmlformats.org/presentationml/2006/ole">
            <p:oleObj spid="_x0000_s7170" name="Worksheet" r:id="rId3" imgW="7905902" imgH="5781751" progId="Excel.Sheet.8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rmAutofit fontScale="90000"/>
          </a:bodyPr>
          <a:lstStyle/>
          <a:p>
            <a:pPr lvl="0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3000" dirty="0" smtClean="0"/>
              <a:t>Poverty surged from 450 thousand to 1 million people*. </a:t>
            </a:r>
            <a:br>
              <a:rPr lang="en-US" sz="3000" dirty="0" smtClean="0"/>
            </a:br>
            <a:endParaRPr lang="en-US" sz="3000" dirty="0"/>
          </a:p>
        </p:txBody>
      </p:sp>
      <p:sp>
        <p:nvSpPr>
          <p:cNvPr id="100356" name="Title 1"/>
          <p:cNvSpPr txBox="1">
            <a:spLocks/>
          </p:cNvSpPr>
          <p:nvPr/>
        </p:nvSpPr>
        <p:spPr bwMode="auto">
          <a:xfrm>
            <a:off x="7162800" y="4800600"/>
            <a:ext cx="1752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b="0">
                <a:solidFill>
                  <a:srgbClr val="3333CC"/>
                </a:solidFill>
                <a:latin typeface="Arial" charset="0"/>
                <a:cs typeface="+mn-cs"/>
              </a:rPr>
              <a:t>INE’s 2002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b="0">
                <a:solidFill>
                  <a:srgbClr val="3333CC"/>
                </a:solidFill>
                <a:latin typeface="Arial" charset="0"/>
                <a:cs typeface="+mn-cs"/>
              </a:rPr>
              <a:t>poverty line 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200" b="0">
                <a:solidFill>
                  <a:srgbClr val="3333CC"/>
                </a:solidFill>
                <a:latin typeface="Arial" charset="0"/>
                <a:cs typeface="+mn-cs"/>
              </a:rPr>
              <a:t>(</a:t>
            </a:r>
            <a:r>
              <a:rPr lang="en-US" sz="1200" b="0" i="1">
                <a:solidFill>
                  <a:srgbClr val="3333CC"/>
                </a:solidFill>
                <a:latin typeface="Arial" charset="0"/>
                <a:cs typeface="+mn-cs"/>
              </a:rPr>
              <a:t>USD 200 for MVD and USD 135 for the interior in Dec 2008)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5943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* </a:t>
            </a:r>
            <a:r>
              <a:rPr lang="en-US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Indigency</a:t>
            </a:r>
            <a:r>
              <a:rPr lang="en-US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Arial" charset="0"/>
                <a:cs typeface="Arial" charset="0"/>
              </a:rPr>
              <a:t>also  doubled to 100,000</a:t>
            </a:r>
            <a:r>
              <a:rPr lang="en-US" i="1" dirty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n-US" i="1" dirty="0">
                <a:solidFill>
                  <a:srgbClr val="C00000"/>
                </a:solidFill>
                <a:latin typeface="Arial" charset="0"/>
                <a:cs typeface="Arial" charset="0"/>
              </a:rPr>
            </a:b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7000" dirty="0" smtClean="0">
                <a:solidFill>
                  <a:srgbClr val="FF0000"/>
                </a:solidFill>
              </a:rPr>
              <a:t>THANK YOU!!!</a:t>
            </a:r>
            <a:endParaRPr lang="en-US" sz="7000" dirty="0">
              <a:solidFill>
                <a:srgbClr val="FF0000"/>
              </a:solidFill>
            </a:endParaRPr>
          </a:p>
        </p:txBody>
      </p:sp>
      <p:pic>
        <p:nvPicPr>
          <p:cNvPr id="116739" name="Picture 2" descr="http://www.state.gov/cms_images/departmentsea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57200"/>
            <a:ext cx="1979613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Box 3"/>
          <p:cNvSpPr txBox="1">
            <a:spLocks noChangeArrowheads="1"/>
          </p:cNvSpPr>
          <p:nvPr/>
        </p:nvSpPr>
        <p:spPr bwMode="auto">
          <a:xfrm>
            <a:off x="0" y="1295400"/>
            <a:ext cx="21336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0">
                <a:solidFill>
                  <a:srgbClr val="000000"/>
                </a:solidFill>
                <a:latin typeface="Calibri" pitchFamily="34" charset="0"/>
              </a:rPr>
              <a:t>“</a:t>
            </a:r>
            <a:r>
              <a:rPr lang="en-US" sz="1400" b="0" i="1">
                <a:solidFill>
                  <a:srgbClr val="000000"/>
                </a:solidFill>
                <a:latin typeface="Calibri" pitchFamily="34" charset="0"/>
              </a:rPr>
              <a:t>charming birthplace of tango” </a:t>
            </a:r>
            <a:r>
              <a:rPr lang="en-US" sz="1400" b="0">
                <a:solidFill>
                  <a:srgbClr val="000000"/>
                </a:solidFill>
                <a:latin typeface="Calibri" pitchFamily="34" charset="0"/>
              </a:rPr>
              <a:t>– </a:t>
            </a:r>
            <a:r>
              <a:rPr lang="en-US" sz="2000">
                <a:solidFill>
                  <a:srgbClr val="000000"/>
                </a:solidFill>
                <a:latin typeface="Calibri" pitchFamily="34" charset="0"/>
              </a:rPr>
              <a:t>BBC, 2005</a:t>
            </a:r>
          </a:p>
        </p:txBody>
      </p:sp>
      <p:pic>
        <p:nvPicPr>
          <p:cNvPr id="80899" name="Picture 2" descr="http://www.fing.edu.uy/inco/eventos/claio06/img/Tango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"/>
            <a:ext cx="12874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0" name="Rectangle 3"/>
          <p:cNvSpPr>
            <a:spLocks noChangeArrowheads="1"/>
          </p:cNvSpPr>
          <p:nvPr/>
        </p:nvSpPr>
        <p:spPr bwMode="auto">
          <a:xfrm>
            <a:off x="1295400" y="1995488"/>
            <a:ext cx="21336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 b="0" i="1">
                <a:solidFill>
                  <a:srgbClr val="000000"/>
                </a:solidFill>
                <a:latin typeface="Verdana" pitchFamily="34" charset="0"/>
                <a:ea typeface="Times New Roman" pitchFamily="18" charset="0"/>
              </a:rPr>
              <a:t>'</a:t>
            </a:r>
            <a:r>
              <a:rPr lang="en-US" sz="1400" b="0" i="1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'We're the only osetra sturgeon farm in the Southern Hemisphere,‘’ </a:t>
            </a:r>
            <a:r>
              <a:rPr lang="en-US" sz="1400" b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–</a:t>
            </a:r>
            <a:r>
              <a:rPr lang="en-US" sz="1800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THE MIAMI HERALD, 2009</a:t>
            </a:r>
          </a:p>
          <a:p>
            <a:endParaRPr lang="en-US" sz="1400" b="0">
              <a:solidFill>
                <a:srgbClr val="000000"/>
              </a:solidFill>
              <a:latin typeface="Arial" charset="0"/>
              <a:ea typeface="Times New Roman" pitchFamily="18" charset="0"/>
            </a:endParaRPr>
          </a:p>
        </p:txBody>
      </p:sp>
      <p:pic>
        <p:nvPicPr>
          <p:cNvPr id="80901" name="Picture 5" descr="http://jazzabelletresses.com/wp-content/uploads/2010/09/cavi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1143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2" name="TextBox 7"/>
          <p:cNvSpPr txBox="1">
            <a:spLocks noChangeArrowheads="1"/>
          </p:cNvSpPr>
          <p:nvPr/>
        </p:nvSpPr>
        <p:spPr bwMode="auto">
          <a:xfrm>
            <a:off x="6858000" y="228600"/>
            <a:ext cx="2286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 i="1">
                <a:solidFill>
                  <a:srgbClr val="000000"/>
                </a:solidFill>
                <a:latin typeface="Calibri" pitchFamily="34" charset="0"/>
              </a:rPr>
              <a:t>“To discover the best  of Uruguay, head east through Montevideo to the to the wild dunes of the Atlantic coast” </a:t>
            </a:r>
            <a:r>
              <a:rPr lang="en-US" sz="1400" b="0">
                <a:solidFill>
                  <a:srgbClr val="000000"/>
                </a:solidFill>
                <a:latin typeface="Calibri" pitchFamily="34" charset="0"/>
              </a:rPr>
              <a:t>– </a:t>
            </a:r>
            <a:r>
              <a:rPr lang="en-US" sz="1400">
                <a:solidFill>
                  <a:srgbClr val="000000"/>
                </a:solidFill>
                <a:latin typeface="Calibri" pitchFamily="34" charset="0"/>
              </a:rPr>
              <a:t>Peter Brown,  </a:t>
            </a: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TRAVELLER, 2010</a:t>
            </a:r>
          </a:p>
        </p:txBody>
      </p:sp>
      <p:pic>
        <p:nvPicPr>
          <p:cNvPr id="80903" name="Picture 8" descr="http://images.quebarato.com.br/T440x/costa+atlantica+punta+del+diablo+uruguay+rocha+rocha+uruguay__E0BD9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0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4" name="Rectangle 10"/>
          <p:cNvSpPr>
            <a:spLocks noChangeArrowheads="1"/>
          </p:cNvSpPr>
          <p:nvPr/>
        </p:nvSpPr>
        <p:spPr bwMode="auto">
          <a:xfrm>
            <a:off x="76200" y="3657600"/>
            <a:ext cx="31242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alibri" pitchFamily="34" charset="0"/>
              </a:rPr>
              <a:t>WHO BUYS IN URUGUAY </a:t>
            </a:r>
          </a:p>
          <a:p>
            <a:r>
              <a:rPr lang="en-US" sz="1400" b="0" i="1">
                <a:solidFill>
                  <a:srgbClr val="000000"/>
                </a:solidFill>
                <a:latin typeface="Calibri" pitchFamily="34" charset="0"/>
              </a:rPr>
              <a:t>“Argentines make up most of the foreign buyers in Uruguayan real estate ,followed by Americans and Canadians” </a:t>
            </a:r>
            <a:r>
              <a:rPr lang="en-US" sz="1400" b="0">
                <a:solidFill>
                  <a:srgbClr val="000000"/>
                </a:solidFill>
                <a:latin typeface="Calibri" pitchFamily="34" charset="0"/>
              </a:rPr>
              <a:t>– </a:t>
            </a: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NY TIMES, 2009</a:t>
            </a:r>
          </a:p>
        </p:txBody>
      </p:sp>
      <p:sp>
        <p:nvSpPr>
          <p:cNvPr id="8090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1800" b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80906" name="Picture 9" descr="cid:_2_06659CA006659958003E6EEA83257561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152400" y="4876800"/>
            <a:ext cx="15414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800" b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1800" b="0">
                <a:solidFill>
                  <a:srgbClr val="000000"/>
                </a:solidFill>
                <a:latin typeface="Arial" charset="0"/>
              </a:rPr>
            </a:br>
            <a:endParaRPr lang="en-US" sz="18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0908" name="Rectangle 14"/>
          <p:cNvSpPr>
            <a:spLocks noChangeArrowheads="1"/>
          </p:cNvSpPr>
          <p:nvPr/>
        </p:nvSpPr>
        <p:spPr bwMode="auto">
          <a:xfrm>
            <a:off x="3048000" y="228600"/>
            <a:ext cx="17526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 i="1">
                <a:solidFill>
                  <a:srgbClr val="000000"/>
                </a:solidFill>
                <a:latin typeface="Calibri" pitchFamily="34" charset="0"/>
              </a:rPr>
              <a:t>“The 10th cheapest country in the world, and our top pick, is Uruguay”</a:t>
            </a:r>
            <a:r>
              <a:rPr lang="en-US" sz="1400" b="0">
                <a:solidFill>
                  <a:srgbClr val="000000"/>
                </a:solidFill>
                <a:latin typeface="Calibri" pitchFamily="34" charset="0"/>
              </a:rPr>
              <a:t> – </a:t>
            </a: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INTERNATIONAL LIVING, 2007</a:t>
            </a:r>
          </a:p>
        </p:txBody>
      </p:sp>
      <p:pic>
        <p:nvPicPr>
          <p:cNvPr id="80909" name="Picture 13" descr="http://www.thetechbrief.com/wp-content/uploads/2010/10/image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19300" y="304800"/>
            <a:ext cx="1028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10" name="Picture 15" descr="Team Urugua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63950" y="1905000"/>
            <a:ext cx="54800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11" name="TextBox 17"/>
          <p:cNvSpPr txBox="1">
            <a:spLocks noChangeArrowheads="1"/>
          </p:cNvSpPr>
          <p:nvPr/>
        </p:nvSpPr>
        <p:spPr bwMode="auto">
          <a:xfrm>
            <a:off x="3581400" y="31242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 i="1">
                <a:solidFill>
                  <a:srgbClr val="000000"/>
                </a:solidFill>
                <a:latin typeface="Calibri" pitchFamily="34" charset="0"/>
              </a:rPr>
              <a:t>“We think of our Country as a team” </a:t>
            </a: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Uruguay XXI, 2010</a:t>
            </a:r>
          </a:p>
        </p:txBody>
      </p:sp>
      <p:sp>
        <p:nvSpPr>
          <p:cNvPr id="80912" name="Rectangle 18"/>
          <p:cNvSpPr>
            <a:spLocks noChangeArrowheads="1"/>
          </p:cNvSpPr>
          <p:nvPr/>
        </p:nvSpPr>
        <p:spPr bwMode="auto">
          <a:xfrm>
            <a:off x="4876800" y="3733800"/>
            <a:ext cx="1600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 i="1">
                <a:solidFill>
                  <a:srgbClr val="000000"/>
                </a:solidFill>
                <a:latin typeface="Calibri" pitchFamily="34" charset="0"/>
              </a:rPr>
              <a:t>“This nation combines the best of its neighbors in a far more easily digestible package” – </a:t>
            </a: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METRO, 2010</a:t>
            </a:r>
            <a:endParaRPr lang="en-US" sz="1800" b="0" i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80913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3657600"/>
            <a:ext cx="16240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14" name="TextBox 21"/>
          <p:cNvSpPr txBox="1">
            <a:spLocks noChangeArrowheads="1"/>
          </p:cNvSpPr>
          <p:nvPr/>
        </p:nvSpPr>
        <p:spPr bwMode="auto">
          <a:xfrm>
            <a:off x="6629400" y="3657600"/>
            <a:ext cx="22098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Calibri" pitchFamily="34" charset="0"/>
              </a:rPr>
              <a:t>“</a:t>
            </a:r>
            <a:r>
              <a:rPr lang="en-US" sz="1400" b="0" i="1">
                <a:solidFill>
                  <a:srgbClr val="000000"/>
                </a:solidFill>
                <a:latin typeface="Calibri" pitchFamily="34" charset="0"/>
              </a:rPr>
              <a:t>More and more as a multinational company, you need to be here because it’s strategically important” </a:t>
            </a:r>
            <a:r>
              <a:rPr lang="en-US" sz="1400" b="0">
                <a:solidFill>
                  <a:srgbClr val="000000"/>
                </a:solidFill>
                <a:latin typeface="Calibri" pitchFamily="34" charset="0"/>
              </a:rPr>
              <a:t>– </a:t>
            </a:r>
            <a:r>
              <a:rPr lang="en-US" sz="1800">
                <a:solidFill>
                  <a:srgbClr val="000000"/>
                </a:solidFill>
                <a:latin typeface="Calibri" pitchFamily="34" charset="0"/>
              </a:rPr>
              <a:t>MONOCLE, 2009</a:t>
            </a:r>
          </a:p>
        </p:txBody>
      </p:sp>
      <p:sp>
        <p:nvSpPr>
          <p:cNvPr id="80915" name="Rectangle 5"/>
          <p:cNvSpPr>
            <a:spLocks noChangeArrowheads="1"/>
          </p:cNvSpPr>
          <p:nvPr/>
        </p:nvSpPr>
        <p:spPr bwMode="auto">
          <a:xfrm>
            <a:off x="4114800" y="5334000"/>
            <a:ext cx="42672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 b="0" i="1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“Uruguay was recently cited by </a:t>
            </a:r>
            <a:r>
              <a:rPr lang="en-US" sz="1400" i="1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THE ECONOMIST </a:t>
            </a:r>
            <a:r>
              <a:rPr lang="en-US" sz="1400" b="0" i="1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magazine for respecting full democracy and ranking 27th out of 167 countries worldwide, and was the only country in South America to receive this distinction” </a:t>
            </a:r>
            <a:r>
              <a:rPr lang="en-US" sz="1400" b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– </a:t>
            </a:r>
            <a:r>
              <a:rPr lang="en-US" sz="1800">
                <a:solidFill>
                  <a:srgbClr val="000000"/>
                </a:solidFill>
                <a:latin typeface="Calibri" pitchFamily="34" charset="0"/>
                <a:ea typeface="Times New Roman" pitchFamily="18" charset="0"/>
              </a:rPr>
              <a:t>AMBASSADOR BAXTER,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376488" y="-892175"/>
            <a:ext cx="6804025" cy="4051300"/>
            <a:chOff x="0" y="96"/>
            <a:chExt cx="5760" cy="393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81" y="960"/>
              <a:ext cx="4733" cy="3072"/>
              <a:chOff x="288" y="492"/>
              <a:chExt cx="5472" cy="3706"/>
            </a:xfrm>
          </p:grpSpPr>
          <p:graphicFrame>
            <p:nvGraphicFramePr>
              <p:cNvPr id="77844" name="Object 3"/>
              <p:cNvGraphicFramePr>
                <a:graphicFrameLocks noChangeAspect="1"/>
              </p:cNvGraphicFramePr>
              <p:nvPr/>
            </p:nvGraphicFramePr>
            <p:xfrm>
              <a:off x="288" y="492"/>
              <a:ext cx="5292" cy="3706"/>
            </p:xfrm>
            <a:graphic>
              <a:graphicData uri="http://schemas.openxmlformats.org/presentationml/2006/ole">
                <p:oleObj spid="_x0000_s4099" r:id="rId3" imgW="5407621" imgH="3158002" progId="Excel.Sheet.8">
                  <p:embed/>
                </p:oleObj>
              </a:graphicData>
            </a:graphic>
          </p:graphicFrame>
          <p:sp>
            <p:nvSpPr>
              <p:cNvPr id="77845" name="Oval 5"/>
              <p:cNvSpPr>
                <a:spLocks noChangeArrowheads="1"/>
              </p:cNvSpPr>
              <p:nvPr/>
            </p:nvSpPr>
            <p:spPr bwMode="auto">
              <a:xfrm rot="180117">
                <a:off x="3648" y="2832"/>
                <a:ext cx="2112" cy="919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800" b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7846" name="AutoShape 6"/>
              <p:cNvSpPr>
                <a:spLocks noChangeArrowheads="1"/>
              </p:cNvSpPr>
              <p:nvPr/>
            </p:nvSpPr>
            <p:spPr bwMode="auto">
              <a:xfrm rot="-1744669">
                <a:off x="1824" y="1392"/>
                <a:ext cx="384" cy="192"/>
              </a:xfrm>
              <a:prstGeom prst="leftArrow">
                <a:avLst>
                  <a:gd name="adj1" fmla="val 50000"/>
                  <a:gd name="adj2" fmla="val 50000"/>
                </a:avLst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800" b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7847" name="Oval 7"/>
              <p:cNvSpPr>
                <a:spLocks noChangeArrowheads="1"/>
              </p:cNvSpPr>
              <p:nvPr/>
            </p:nvSpPr>
            <p:spPr bwMode="auto">
              <a:xfrm rot="2015864">
                <a:off x="1383" y="1433"/>
                <a:ext cx="375" cy="72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800" b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</p:grpSp>
        <p:sp>
          <p:nvSpPr>
            <p:cNvPr id="77843" name="Rectangle 8"/>
            <p:cNvSpPr>
              <a:spLocks noChangeArrowheads="1"/>
            </p:cNvSpPr>
            <p:nvPr/>
          </p:nvSpPr>
          <p:spPr bwMode="auto">
            <a:xfrm>
              <a:off x="0" y="96"/>
              <a:ext cx="576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500" b="0">
                <a:solidFill>
                  <a:prstClr val="white"/>
                </a:solidFill>
                <a:latin typeface="Arial" charset="0"/>
                <a:cs typeface="+mn-cs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990850" y="3836988"/>
            <a:ext cx="5613400" cy="2544762"/>
            <a:chOff x="426" y="960"/>
            <a:chExt cx="5004" cy="3360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426" y="960"/>
              <a:ext cx="5004" cy="3360"/>
              <a:chOff x="288" y="566"/>
              <a:chExt cx="5292" cy="3706"/>
            </a:xfrm>
          </p:grpSpPr>
          <p:graphicFrame>
            <p:nvGraphicFramePr>
              <p:cNvPr id="77839" name="Object 2"/>
              <p:cNvGraphicFramePr>
                <a:graphicFrameLocks noChangeAspect="1"/>
              </p:cNvGraphicFramePr>
              <p:nvPr/>
            </p:nvGraphicFramePr>
            <p:xfrm>
              <a:off x="288" y="566"/>
              <a:ext cx="5292" cy="3706"/>
            </p:xfrm>
            <a:graphic>
              <a:graphicData uri="http://schemas.openxmlformats.org/presentationml/2006/ole">
                <p:oleObj spid="_x0000_s4098" r:id="rId4" imgW="5608806" imgH="2548349" progId="Excel.Sheet.8">
                  <p:embed/>
                </p:oleObj>
              </a:graphicData>
            </a:graphic>
          </p:graphicFrame>
          <p:sp>
            <p:nvSpPr>
              <p:cNvPr id="77840" name="AutoShape 12"/>
              <p:cNvSpPr>
                <a:spLocks noChangeArrowheads="1"/>
              </p:cNvSpPr>
              <p:nvPr/>
            </p:nvSpPr>
            <p:spPr bwMode="auto">
              <a:xfrm rot="-1744669">
                <a:off x="4560" y="1392"/>
                <a:ext cx="384" cy="192"/>
              </a:xfrm>
              <a:prstGeom prst="leftArrow">
                <a:avLst>
                  <a:gd name="adj1" fmla="val 50000"/>
                  <a:gd name="adj2" fmla="val 50000"/>
                </a:avLst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800" b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77841" name="Oval 13"/>
              <p:cNvSpPr>
                <a:spLocks noChangeArrowheads="1"/>
              </p:cNvSpPr>
              <p:nvPr/>
            </p:nvSpPr>
            <p:spPr bwMode="auto">
              <a:xfrm rot="2015864">
                <a:off x="4080" y="1536"/>
                <a:ext cx="375" cy="72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</a:pPr>
                <a:endParaRPr lang="en-US" sz="1800" b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</p:grpSp>
        <p:sp>
          <p:nvSpPr>
            <p:cNvPr id="77838" name="Oval 14"/>
            <p:cNvSpPr>
              <a:spLocks noChangeArrowheads="1"/>
            </p:cNvSpPr>
            <p:nvPr/>
          </p:nvSpPr>
          <p:spPr bwMode="auto">
            <a:xfrm rot="771830">
              <a:off x="2014" y="1391"/>
              <a:ext cx="3152" cy="1168"/>
            </a:xfrm>
            <a:prstGeom prst="ellipse">
              <a:avLst/>
            </a:prstGeom>
            <a:noFill/>
            <a:ln w="317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 rot="1797839">
            <a:off x="958850" y="4843463"/>
            <a:ext cx="1965325" cy="1008062"/>
            <a:chOff x="249" y="653"/>
            <a:chExt cx="1361" cy="635"/>
          </a:xfrm>
        </p:grpSpPr>
        <p:sp>
          <p:nvSpPr>
            <p:cNvPr id="77835" name="Text Box 16"/>
            <p:cNvSpPr txBox="1">
              <a:spLocks noChangeArrowheads="1"/>
            </p:cNvSpPr>
            <p:nvPr/>
          </p:nvSpPr>
          <p:spPr bwMode="auto">
            <a:xfrm>
              <a:off x="403" y="821"/>
              <a:ext cx="87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</a:pPr>
              <a:r>
                <a:rPr lang="es-ES_tradnl" sz="2000" b="0">
                  <a:solidFill>
                    <a:prstClr val="black"/>
                  </a:solidFill>
                  <a:latin typeface="Arial" charset="0"/>
                  <a:cs typeface="+mn-cs"/>
                </a:rPr>
                <a:t>Population</a:t>
              </a:r>
              <a:endParaRPr lang="en-US" sz="2000" b="0">
                <a:solidFill>
                  <a:prstClr val="black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77836" name="AutoShape 17"/>
            <p:cNvSpPr>
              <a:spLocks noChangeArrowheads="1"/>
            </p:cNvSpPr>
            <p:nvPr/>
          </p:nvSpPr>
          <p:spPr bwMode="auto">
            <a:xfrm>
              <a:off x="249" y="653"/>
              <a:ext cx="1361" cy="635"/>
            </a:xfrm>
            <a:prstGeom prst="rightArrow">
              <a:avLst>
                <a:gd name="adj1" fmla="val 50000"/>
                <a:gd name="adj2" fmla="val 53583"/>
              </a:avLst>
            </a:prstGeom>
            <a:noFill/>
            <a:ln w="28575" algn="ctr">
              <a:solidFill>
                <a:srgbClr val="3333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77829" name="Rectangle 18"/>
          <p:cNvSpPr>
            <a:spLocks noChangeArrowheads="1"/>
          </p:cNvSpPr>
          <p:nvPr/>
        </p:nvSpPr>
        <p:spPr bwMode="auto">
          <a:xfrm>
            <a:off x="2898775" y="73025"/>
            <a:ext cx="5905500" cy="3140075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7" name="Group 19"/>
          <p:cNvGrpSpPr>
            <a:grpSpLocks/>
          </p:cNvGrpSpPr>
          <p:nvPr/>
        </p:nvGrpSpPr>
        <p:grpSpPr bwMode="auto">
          <a:xfrm rot="-1113931">
            <a:off x="869950" y="903288"/>
            <a:ext cx="2009775" cy="1008062"/>
            <a:chOff x="249" y="653"/>
            <a:chExt cx="1361" cy="635"/>
          </a:xfrm>
        </p:grpSpPr>
        <p:sp>
          <p:nvSpPr>
            <p:cNvPr id="77833" name="Text Box 20"/>
            <p:cNvSpPr txBox="1">
              <a:spLocks noChangeArrowheads="1"/>
            </p:cNvSpPr>
            <p:nvPr/>
          </p:nvSpPr>
          <p:spPr bwMode="auto">
            <a:xfrm>
              <a:off x="459" y="821"/>
              <a:ext cx="755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</a:pPr>
              <a:r>
                <a:rPr lang="es-ES_tradnl" sz="2000" b="0">
                  <a:solidFill>
                    <a:prstClr val="black"/>
                  </a:solidFill>
                  <a:latin typeface="Arial" charset="0"/>
                  <a:cs typeface="+mn-cs"/>
                </a:rPr>
                <a:t>Territory</a:t>
              </a:r>
              <a:r>
                <a:rPr lang="es-ES_tradnl" sz="2000" b="0">
                  <a:solidFill>
                    <a:prstClr val="white"/>
                  </a:solidFill>
                  <a:latin typeface="Arial" charset="0"/>
                  <a:cs typeface="+mn-cs"/>
                </a:rPr>
                <a:t> </a:t>
              </a:r>
              <a:endParaRPr lang="en-US" sz="2000" b="0">
                <a:solidFill>
                  <a:prstClr val="white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77834" name="AutoShape 21"/>
            <p:cNvSpPr>
              <a:spLocks noChangeArrowheads="1"/>
            </p:cNvSpPr>
            <p:nvPr/>
          </p:nvSpPr>
          <p:spPr bwMode="auto">
            <a:xfrm>
              <a:off x="249" y="653"/>
              <a:ext cx="1361" cy="635"/>
            </a:xfrm>
            <a:prstGeom prst="rightArrow">
              <a:avLst>
                <a:gd name="adj1" fmla="val 50000"/>
                <a:gd name="adj2" fmla="val 53583"/>
              </a:avLst>
            </a:prstGeom>
            <a:noFill/>
            <a:ln w="28575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77831" name="Rectangle 22"/>
          <p:cNvSpPr>
            <a:spLocks noChangeArrowheads="1"/>
          </p:cNvSpPr>
          <p:nvPr/>
        </p:nvSpPr>
        <p:spPr bwMode="auto">
          <a:xfrm>
            <a:off x="2916238" y="3429000"/>
            <a:ext cx="5905500" cy="3095625"/>
          </a:xfrm>
          <a:prstGeom prst="rect">
            <a:avLst/>
          </a:prstGeom>
          <a:noFill/>
          <a:ln w="28575" algn="ctr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7832" name="Rectangle 24"/>
          <p:cNvSpPr>
            <a:spLocks noChangeArrowheads="1"/>
          </p:cNvSpPr>
          <p:nvPr/>
        </p:nvSpPr>
        <p:spPr bwMode="auto">
          <a:xfrm>
            <a:off x="0" y="2286000"/>
            <a:ext cx="27432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9250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50000"/>
            </a:pPr>
            <a:r>
              <a:rPr lang="en-US" sz="2000" b="0">
                <a:solidFill>
                  <a:srgbClr val="000066"/>
                </a:solidFill>
                <a:latin typeface="Arial" charset="0"/>
                <a:cs typeface="+mn-cs"/>
              </a:rPr>
              <a:t>Uruguay’s area (68,036 sq. miles) and population (3.2 million people) are about the same as Oklahoma’s or New Zealand’s.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8600" y="304800"/>
            <a:ext cx="2265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 fontAlgn="auto">
              <a:spcBef>
                <a:spcPts val="600"/>
              </a:spcBef>
              <a:spcAft>
                <a:spcPts val="0"/>
              </a:spcAft>
              <a:buSzPct val="110000"/>
            </a:pPr>
            <a:r>
              <a:rPr lang="es-ES_tradnl" sz="1800" b="0" dirty="0" smtClean="0">
                <a:solidFill>
                  <a:prstClr val="black"/>
                </a:solidFill>
                <a:latin typeface="Calibri"/>
                <a:cs typeface="+mn-cs"/>
              </a:rPr>
              <a:t>1. Uruguay at a </a:t>
            </a:r>
            <a:r>
              <a:rPr lang="es-ES_tradnl" sz="1800" b="0" dirty="0" err="1" smtClean="0">
                <a:solidFill>
                  <a:prstClr val="black"/>
                </a:solidFill>
                <a:latin typeface="Calibri"/>
                <a:cs typeface="+mn-cs"/>
              </a:rPr>
              <a:t>glance</a:t>
            </a:r>
            <a:endParaRPr lang="es-ES_tradnl" sz="1800" b="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ChangeArrowheads="1"/>
          </p:cNvSpPr>
          <p:nvPr/>
        </p:nvSpPr>
        <p:spPr bwMode="auto">
          <a:xfrm>
            <a:off x="1333500" y="5976938"/>
            <a:ext cx="2905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100" b="0">
                <a:solidFill>
                  <a:srgbClr val="000000"/>
                </a:solidFill>
                <a:latin typeface="Tahoma" pitchFamily="34" charset="0"/>
                <a:cs typeface="+mn-cs"/>
              </a:rPr>
              <a:t> </a:t>
            </a:r>
            <a:endParaRPr lang="en-US" sz="5000" b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  <a:cs typeface="+mn-cs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157163" y="234950"/>
            <a:ext cx="7977187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</a:pPr>
            <a:endParaRPr lang="es-ES" sz="1800" b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15082" name="Rectangle 10"/>
          <p:cNvSpPr>
            <a:spLocks noChangeArrowheads="1"/>
          </p:cNvSpPr>
          <p:nvPr/>
        </p:nvSpPr>
        <p:spPr bwMode="auto">
          <a:xfrm>
            <a:off x="533400" y="1295400"/>
            <a:ext cx="8077200" cy="453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111125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30000"/>
              <a:buFont typeface="Arial" pitchFamily="34" charset="0"/>
              <a:buChar char="•"/>
            </a:pPr>
            <a:r>
              <a:rPr lang="en-US" sz="2200" b="0" dirty="0" smtClean="0">
                <a:solidFill>
                  <a:srgbClr val="000066"/>
                </a:solidFill>
                <a:latin typeface="Calibri"/>
                <a:cs typeface="+mn-cs"/>
              </a:rPr>
              <a:t>  GDP of </a:t>
            </a:r>
            <a:r>
              <a:rPr lang="en-US" sz="2200" b="0" dirty="0">
                <a:solidFill>
                  <a:srgbClr val="000066"/>
                </a:solidFill>
                <a:latin typeface="Calibri"/>
                <a:cs typeface="+mn-cs"/>
              </a:rPr>
              <a:t>about $40 billion is above North Dakota’s and similar to </a:t>
            </a:r>
            <a:r>
              <a:rPr lang="en-US" sz="2200" b="0" dirty="0" smtClean="0">
                <a:solidFill>
                  <a:srgbClr val="000066"/>
                </a:solidFill>
                <a:latin typeface="Calibri"/>
                <a:cs typeface="+mn-cs"/>
              </a:rPr>
              <a:t>Montana’s.</a:t>
            </a:r>
          </a:p>
          <a:p>
            <a:pPr marL="111125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30000"/>
              <a:buFont typeface="Arial" pitchFamily="34" charset="0"/>
              <a:buChar char="•"/>
            </a:pPr>
            <a:endParaRPr lang="en-US" sz="2200" b="0" dirty="0">
              <a:solidFill>
                <a:srgbClr val="000066"/>
              </a:solidFill>
              <a:latin typeface="Calibri"/>
              <a:cs typeface="+mn-cs"/>
            </a:endParaRPr>
          </a:p>
          <a:p>
            <a:pPr marL="111125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30000"/>
              <a:buFont typeface="Arial" pitchFamily="34" charset="0"/>
              <a:buChar char="•"/>
            </a:pPr>
            <a:r>
              <a:rPr lang="en-US" sz="2200" b="0" dirty="0" smtClean="0">
                <a:solidFill>
                  <a:srgbClr val="000066"/>
                </a:solidFill>
                <a:latin typeface="Calibri"/>
                <a:cs typeface="+mn-cs"/>
              </a:rPr>
              <a:t>   GDP per </a:t>
            </a:r>
            <a:r>
              <a:rPr lang="en-US" sz="2200" b="0" dirty="0">
                <a:solidFill>
                  <a:srgbClr val="000066"/>
                </a:solidFill>
                <a:latin typeface="Calibri"/>
                <a:cs typeface="+mn-cs"/>
              </a:rPr>
              <a:t>capita of $</a:t>
            </a:r>
            <a:r>
              <a:rPr lang="en-US" sz="2200" b="0" dirty="0" smtClean="0">
                <a:solidFill>
                  <a:srgbClr val="000066"/>
                </a:solidFill>
                <a:latin typeface="Calibri"/>
                <a:cs typeface="+mn-cs"/>
              </a:rPr>
              <a:t>12,200.  In PPP terms is </a:t>
            </a:r>
            <a:r>
              <a:rPr lang="en-US" sz="2200" b="0" i="1" dirty="0" smtClean="0">
                <a:solidFill>
                  <a:srgbClr val="000066"/>
                </a:solidFill>
                <a:latin typeface="Calibri"/>
                <a:cs typeface="+mn-cs"/>
              </a:rPr>
              <a:t>comparable </a:t>
            </a:r>
            <a:r>
              <a:rPr lang="en-US" sz="2200" b="0" i="1" dirty="0">
                <a:solidFill>
                  <a:srgbClr val="000066"/>
                </a:solidFill>
                <a:latin typeface="Calibri"/>
                <a:cs typeface="+mn-cs"/>
              </a:rPr>
              <a:t>to </a:t>
            </a:r>
            <a:r>
              <a:rPr lang="en-US" sz="2200" b="0" i="1" dirty="0" smtClean="0">
                <a:solidFill>
                  <a:srgbClr val="000066"/>
                </a:solidFill>
                <a:latin typeface="Calibri"/>
                <a:cs typeface="+mn-cs"/>
              </a:rPr>
              <a:t>Chile’s and slightly </a:t>
            </a:r>
            <a:r>
              <a:rPr lang="en-US" sz="2200" b="0" i="1" dirty="0">
                <a:solidFill>
                  <a:srgbClr val="000066"/>
                </a:solidFill>
                <a:latin typeface="Calibri"/>
                <a:cs typeface="+mn-cs"/>
              </a:rPr>
              <a:t>above one-fourth the US’s</a:t>
            </a:r>
            <a:r>
              <a:rPr lang="en-US" sz="2200" b="0" i="1" dirty="0" smtClean="0">
                <a:solidFill>
                  <a:srgbClr val="000066"/>
                </a:solidFill>
                <a:latin typeface="Calibri"/>
                <a:cs typeface="+mn-cs"/>
              </a:rPr>
              <a:t>.</a:t>
            </a:r>
          </a:p>
          <a:p>
            <a:pPr marL="111125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30000"/>
              <a:buFont typeface="Arial" pitchFamily="34" charset="0"/>
              <a:buChar char="•"/>
            </a:pPr>
            <a:endParaRPr lang="en-US" sz="2200" b="0" i="1" dirty="0" smtClean="0">
              <a:solidFill>
                <a:srgbClr val="000066"/>
              </a:solidFill>
              <a:latin typeface="Calibri"/>
              <a:cs typeface="+mn-cs"/>
            </a:endParaRPr>
          </a:p>
          <a:p>
            <a:pPr marL="111125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30000"/>
              <a:buFont typeface="Arial" pitchFamily="34" charset="0"/>
              <a:buChar char="•"/>
            </a:pPr>
            <a:r>
              <a:rPr lang="en-US" sz="2200" b="0" dirty="0" smtClean="0">
                <a:solidFill>
                  <a:prstClr val="black"/>
                </a:solidFill>
                <a:latin typeface="Calibri"/>
                <a:cs typeface="+mn-cs"/>
              </a:rPr>
              <a:t>   The most equal income distribution in Latin America 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cs typeface="+mn-cs"/>
              </a:rPr>
              <a:t>(UNDP 2007/08)</a:t>
            </a:r>
          </a:p>
          <a:p>
            <a:pPr marL="111125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30000"/>
              <a:buFont typeface="Arial" pitchFamily="34" charset="0"/>
              <a:buChar char="•"/>
            </a:pPr>
            <a:endParaRPr lang="en-US" sz="2200" b="0" dirty="0" smtClean="0">
              <a:solidFill>
                <a:srgbClr val="464646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/>
              <a:cs typeface="+mn-cs"/>
            </a:endParaRPr>
          </a:p>
          <a:p>
            <a:pPr marL="111125" fontAlgn="auto">
              <a:spcBef>
                <a:spcPts val="0"/>
              </a:spcBef>
              <a:spcAft>
                <a:spcPts val="0"/>
              </a:spcAft>
              <a:buSzPct val="130000"/>
              <a:buFont typeface="Arial" pitchFamily="34" charset="0"/>
              <a:buChar char="•"/>
            </a:pPr>
            <a:r>
              <a:rPr lang="en-US" sz="2200" b="0" dirty="0" smtClean="0">
                <a:solidFill>
                  <a:prstClr val="black"/>
                </a:solidFill>
                <a:latin typeface="Calibri"/>
                <a:cs typeface="+mn-cs"/>
              </a:rPr>
              <a:t>   High Human Development Country: Ranked 3</a:t>
            </a:r>
            <a:r>
              <a:rPr lang="en-US" sz="2200" b="0" baseline="30000" dirty="0" smtClean="0">
                <a:solidFill>
                  <a:prstClr val="black"/>
                </a:solidFill>
                <a:latin typeface="Calibri"/>
                <a:cs typeface="+mn-cs"/>
              </a:rPr>
              <a:t>rd</a:t>
            </a:r>
            <a:r>
              <a:rPr lang="en-US" sz="2200" b="0" dirty="0" smtClean="0">
                <a:solidFill>
                  <a:prstClr val="black"/>
                </a:solidFill>
                <a:latin typeface="Calibri"/>
                <a:cs typeface="+mn-cs"/>
              </a:rPr>
              <a:t> in South America in UN’s 2007/2008 HDI (after Argentina and Chile)</a:t>
            </a:r>
          </a:p>
          <a:p>
            <a:pPr marL="111125" fontAlgn="auto">
              <a:spcBef>
                <a:spcPts val="0"/>
              </a:spcBef>
              <a:spcAft>
                <a:spcPts val="0"/>
              </a:spcAft>
              <a:buSzPct val="130000"/>
              <a:buFont typeface="Arial" pitchFamily="34" charset="0"/>
              <a:buChar char="•"/>
            </a:pPr>
            <a:endParaRPr lang="en-US" sz="2200" b="0" dirty="0" smtClean="0">
              <a:solidFill>
                <a:prstClr val="black"/>
              </a:solidFill>
              <a:latin typeface="Calibri"/>
              <a:cs typeface="+mn-cs"/>
            </a:endParaRPr>
          </a:p>
          <a:p>
            <a:pPr marL="111125" fontAlgn="auto">
              <a:spcBef>
                <a:spcPts val="0"/>
              </a:spcBef>
              <a:spcAft>
                <a:spcPts val="0"/>
              </a:spcAft>
              <a:buClr>
                <a:srgbClr val="FF9933"/>
              </a:buClr>
              <a:buSzPct val="130000"/>
              <a:buFont typeface="Arial" pitchFamily="34" charset="0"/>
              <a:buChar char="•"/>
            </a:pPr>
            <a:r>
              <a:rPr lang="en-US" sz="2200" b="0" dirty="0" smtClean="0">
                <a:solidFill>
                  <a:prstClr val="black"/>
                </a:solidFill>
                <a:latin typeface="Calibri"/>
                <a:cs typeface="+mn-cs"/>
              </a:rPr>
              <a:t>   Long respect and appreciation of democracy </a:t>
            </a:r>
            <a:endParaRPr lang="en-US" sz="2200" b="0" dirty="0" smtClean="0">
              <a:solidFill>
                <a:srgbClr val="000066"/>
              </a:solidFill>
              <a:latin typeface="Calibri"/>
              <a:cs typeface="+mn-cs"/>
            </a:endParaRPr>
          </a:p>
          <a:p>
            <a:pPr marL="111125" fontAlgn="auto">
              <a:spcBef>
                <a:spcPts val="0"/>
              </a:spcBef>
              <a:spcAft>
                <a:spcPts val="0"/>
              </a:spcAft>
              <a:buClr>
                <a:srgbClr val="FF9933"/>
              </a:buClr>
              <a:buSzPct val="130000"/>
              <a:buFont typeface="Arial" pitchFamily="34" charset="0"/>
              <a:buChar char="•"/>
            </a:pPr>
            <a:endParaRPr lang="en-US" sz="2200" b="0" dirty="0" smtClean="0">
              <a:solidFill>
                <a:prstClr val="black"/>
              </a:solidFill>
              <a:latin typeface="Calibri"/>
              <a:cs typeface="+mn-cs"/>
            </a:endParaRPr>
          </a:p>
          <a:p>
            <a:pPr marL="111125" fontAlgn="auto">
              <a:spcBef>
                <a:spcPts val="0"/>
              </a:spcBef>
              <a:spcAft>
                <a:spcPts val="0"/>
              </a:spcAft>
              <a:buClr>
                <a:srgbClr val="FF9933"/>
              </a:buClr>
              <a:buSzPct val="130000"/>
              <a:buFont typeface="Arial" pitchFamily="34" charset="0"/>
              <a:buChar char="•"/>
            </a:pPr>
            <a:r>
              <a:rPr lang="en-US" sz="2200" b="0" dirty="0" smtClean="0">
                <a:solidFill>
                  <a:prstClr val="black"/>
                </a:solidFill>
                <a:latin typeface="Calibri"/>
                <a:cs typeface="+mn-cs"/>
              </a:rPr>
              <a:t>   Political Freedom and Civil Rights (Freedom House): Ranked first in Latin America, together with Chile.  Same status as U.S.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81000" y="244366"/>
            <a:ext cx="4876800" cy="1143000"/>
          </a:xfrm>
          <a:prstGeom prst="rect">
            <a:avLst/>
          </a:prstGeom>
        </p:spPr>
        <p:txBody>
          <a:bodyPr/>
          <a:lstStyle/>
          <a:p>
            <a:pPr marL="514350" indent="-514350" fontAlgn="auto">
              <a:spcBef>
                <a:spcPts val="600"/>
              </a:spcBef>
              <a:spcAft>
                <a:spcPts val="0"/>
              </a:spcAft>
              <a:buSzPct val="110000"/>
            </a:pPr>
            <a:r>
              <a:rPr lang="es-ES_tradnl" sz="2800" b="0" dirty="0" smtClean="0">
                <a:solidFill>
                  <a:prstClr val="black"/>
                </a:solidFill>
                <a:latin typeface="Calibri"/>
                <a:cs typeface="+mn-cs"/>
              </a:rPr>
              <a:t>1. Uruguay at a </a:t>
            </a:r>
            <a:r>
              <a:rPr lang="es-ES_tradnl" sz="2800" b="0" dirty="0" err="1" smtClean="0">
                <a:solidFill>
                  <a:prstClr val="black"/>
                </a:solidFill>
                <a:latin typeface="Calibri"/>
                <a:cs typeface="+mn-cs"/>
              </a:rPr>
              <a:t>glance</a:t>
            </a:r>
            <a:r>
              <a:rPr lang="es-ES_tradnl" sz="2800" b="0" dirty="0" smtClean="0">
                <a:solidFill>
                  <a:prstClr val="black"/>
                </a:solidFill>
                <a:latin typeface="Calibri"/>
                <a:cs typeface="+mn-cs"/>
              </a:rPr>
              <a:t> /2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28600" y="152400"/>
            <a:ext cx="8763000" cy="11430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z="2800" b="0" dirty="0">
              <a:solidFill>
                <a:srgbClr val="464646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libri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ChangeArrowheads="1"/>
          </p:cNvSpPr>
          <p:nvPr/>
        </p:nvSpPr>
        <p:spPr bwMode="auto">
          <a:xfrm>
            <a:off x="1333500" y="5976938"/>
            <a:ext cx="2905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3100" b="0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en-US" sz="500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5082" name="Rectangle 10"/>
          <p:cNvSpPr>
            <a:spLocks noChangeArrowheads="1"/>
          </p:cNvSpPr>
          <p:nvPr/>
        </p:nvSpPr>
        <p:spPr bwMode="auto">
          <a:xfrm>
            <a:off x="0" y="1066800"/>
            <a:ext cx="2743200" cy="425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457200" indent="-457200" eaLnBrk="0" hangingPunct="0">
              <a:lnSpc>
                <a:spcPct val="80000"/>
              </a:lnSpc>
              <a:buSzPct val="140000"/>
            </a:pPr>
            <a:r>
              <a:rPr lang="en-US" sz="1700" b="0" dirty="0" smtClean="0">
                <a:solidFill>
                  <a:srgbClr val="000066"/>
                </a:solidFill>
                <a:latin typeface="Arial" charset="0"/>
              </a:rPr>
              <a:t>--</a:t>
            </a:r>
            <a:r>
              <a:rPr lang="en-US" sz="2400" b="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US" sz="1700" b="0" dirty="0">
                <a:solidFill>
                  <a:srgbClr val="000066"/>
                </a:solidFill>
                <a:latin typeface="Arial" charset="0"/>
              </a:rPr>
              <a:t>GDP of about $40 billion is above North Dakota’s and similar to Montana’s</a:t>
            </a:r>
            <a:r>
              <a:rPr lang="en-US" sz="1700" b="0" dirty="0" smtClean="0">
                <a:solidFill>
                  <a:srgbClr val="000066"/>
                </a:solidFill>
                <a:latin typeface="Arial" charset="0"/>
              </a:rPr>
              <a:t>.</a:t>
            </a: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endParaRPr lang="en-US" sz="1700" b="0" dirty="0" smtClean="0">
              <a:solidFill>
                <a:srgbClr val="000066"/>
              </a:solidFill>
              <a:latin typeface="Arial" charset="0"/>
            </a:endParaRP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endParaRPr lang="en-US" sz="1700" b="0" dirty="0">
              <a:solidFill>
                <a:srgbClr val="000066"/>
              </a:solidFill>
              <a:latin typeface="Arial" charset="0"/>
            </a:endParaRP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endParaRPr lang="en-US" sz="1700" b="0" dirty="0">
              <a:solidFill>
                <a:srgbClr val="000066"/>
              </a:solidFill>
              <a:latin typeface="Arial" charset="0"/>
            </a:endParaRP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r>
              <a:rPr lang="en-US" sz="1700" b="0" dirty="0">
                <a:solidFill>
                  <a:srgbClr val="000066"/>
                </a:solidFill>
                <a:latin typeface="Arial" charset="0"/>
              </a:rPr>
              <a:t>-- GDP per capita of $12,200 </a:t>
            </a: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r>
              <a:rPr lang="en-US" sz="1700" b="0" dirty="0">
                <a:solidFill>
                  <a:srgbClr val="000066"/>
                </a:solidFill>
                <a:latin typeface="Arial" charset="0"/>
              </a:rPr>
              <a:t>	(2010 est.) </a:t>
            </a: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endParaRPr lang="en-US" sz="1700" b="0" dirty="0" smtClean="0">
              <a:solidFill>
                <a:srgbClr val="000066"/>
              </a:solidFill>
              <a:latin typeface="Arial" charset="0"/>
            </a:endParaRP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endParaRPr lang="en-US" sz="1700" b="0" dirty="0" smtClean="0">
              <a:solidFill>
                <a:srgbClr val="000066"/>
              </a:solidFill>
              <a:latin typeface="Arial" charset="0"/>
            </a:endParaRP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endParaRPr lang="en-US" sz="1700" b="0" dirty="0" smtClean="0">
              <a:solidFill>
                <a:srgbClr val="000066"/>
              </a:solidFill>
              <a:latin typeface="Arial" charset="0"/>
            </a:endParaRP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r>
              <a:rPr lang="en-US" sz="1700" b="0" dirty="0" smtClean="0">
                <a:solidFill>
                  <a:srgbClr val="000066"/>
                </a:solidFill>
                <a:latin typeface="Arial" charset="0"/>
              </a:rPr>
              <a:t>-- </a:t>
            </a:r>
            <a:r>
              <a:rPr lang="en-US" sz="1700" b="0" dirty="0">
                <a:solidFill>
                  <a:srgbClr val="000066"/>
                </a:solidFill>
                <a:latin typeface="Arial" charset="0"/>
              </a:rPr>
              <a:t>GDP per capita (adjusted by PPP):</a:t>
            </a: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r>
              <a:rPr lang="en-US" sz="1700" b="0" dirty="0">
                <a:solidFill>
                  <a:srgbClr val="000066"/>
                </a:solidFill>
                <a:latin typeface="Arial" charset="0"/>
              </a:rPr>
              <a:t>	</a:t>
            </a:r>
            <a:r>
              <a:rPr lang="en-US" sz="1700" b="0" i="1" dirty="0">
                <a:solidFill>
                  <a:srgbClr val="000066"/>
                </a:solidFill>
                <a:latin typeface="Arial" charset="0"/>
              </a:rPr>
              <a:t>- comparable to Chile’s </a:t>
            </a: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r>
              <a:rPr lang="en-US" sz="1700" b="0" i="1" dirty="0">
                <a:solidFill>
                  <a:srgbClr val="000066"/>
                </a:solidFill>
                <a:latin typeface="Arial" charset="0"/>
              </a:rPr>
              <a:t>	- slightly above one-fourth the US’s</a:t>
            </a:r>
            <a:r>
              <a:rPr lang="en-US" sz="1700" b="0" i="1" dirty="0" smtClean="0">
                <a:solidFill>
                  <a:srgbClr val="000066"/>
                </a:solidFill>
                <a:latin typeface="Arial" charset="0"/>
              </a:rPr>
              <a:t>.  </a:t>
            </a:r>
            <a:r>
              <a:rPr lang="en-US" sz="1100" b="0" i="1" dirty="0" smtClean="0">
                <a:solidFill>
                  <a:srgbClr val="000066"/>
                </a:solidFill>
                <a:latin typeface="Arial" charset="0"/>
              </a:rPr>
              <a:t>(U.S.  x  3.5)</a:t>
            </a: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endParaRPr lang="en-US" sz="1100" b="0" i="1" dirty="0" smtClean="0">
              <a:solidFill>
                <a:srgbClr val="000066"/>
              </a:solidFill>
              <a:latin typeface="Arial" charset="0"/>
            </a:endParaRPr>
          </a:p>
          <a:p>
            <a:pPr marL="457200" indent="-457200" eaLnBrk="0" hangingPunct="0">
              <a:lnSpc>
                <a:spcPct val="80000"/>
              </a:lnSpc>
              <a:buSzPct val="140000"/>
            </a:pPr>
            <a:r>
              <a:rPr lang="en-US" sz="1100" b="0" i="1" dirty="0" smtClean="0">
                <a:solidFill>
                  <a:srgbClr val="000066"/>
                </a:solidFill>
                <a:latin typeface="Arial" charset="0"/>
              </a:rPr>
              <a:t>Tables show  WDI 2009 data</a:t>
            </a:r>
            <a:endParaRPr lang="en-US" sz="1100" b="0" i="1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81000" y="0"/>
            <a:ext cx="4876800" cy="11430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2700" dirty="0" err="1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charset="0"/>
              </a:rPr>
              <a:t>Gross</a:t>
            </a:r>
            <a:r>
              <a:rPr lang="es-ES" sz="2700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charset="0"/>
              </a:rPr>
              <a:t> </a:t>
            </a:r>
            <a:r>
              <a:rPr lang="es-ES" sz="2700" dirty="0" err="1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charset="0"/>
              </a:rPr>
              <a:t>Domestic</a:t>
            </a:r>
            <a:r>
              <a:rPr lang="es-ES" sz="2700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charset="0"/>
              </a:rPr>
              <a:t> </a:t>
            </a:r>
            <a:r>
              <a:rPr lang="es-ES" sz="2700" dirty="0" err="1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charset="0"/>
              </a:rPr>
              <a:t>Product</a:t>
            </a:r>
            <a:endParaRPr lang="es-ES" sz="2700" dirty="0">
              <a:solidFill>
                <a:srgbClr val="464646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7181" y="1134032"/>
            <a:ext cx="3156819" cy="551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6539762" y="502012"/>
            <a:ext cx="220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Selected countries </a:t>
            </a:r>
            <a:r>
              <a:rPr lang="en-US" sz="1300" b="0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(BRICS in blue)</a:t>
            </a:r>
            <a:endParaRPr lang="pt-BR" sz="1300" b="0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399" y="1129227"/>
            <a:ext cx="3039039" cy="5514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3312458" y="582703"/>
            <a:ext cx="220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Uruguay +/- 3K  </a:t>
            </a:r>
          </a:p>
          <a:p>
            <a:pPr algn="ctr"/>
            <a:r>
              <a:rPr lang="en-US" sz="1300" b="0" dirty="0" smtClean="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(LAC in green)</a:t>
            </a:r>
            <a:endParaRPr lang="pt-BR" sz="1300" b="0" dirty="0">
              <a:solidFill>
                <a:srgbClr val="0066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0" name="Object 10"/>
          <p:cNvGraphicFramePr>
            <a:graphicFrameLocks noGrp="1" noChangeAspect="1"/>
          </p:cNvGraphicFramePr>
          <p:nvPr>
            <p:ph idx="1"/>
          </p:nvPr>
        </p:nvGraphicFramePr>
        <p:xfrm>
          <a:off x="1524000" y="2514600"/>
          <a:ext cx="10531475" cy="3962400"/>
        </p:xfrm>
        <a:graphic>
          <a:graphicData uri="http://schemas.openxmlformats.org/presentationml/2006/ole">
            <p:oleObj spid="_x0000_s5122" r:id="rId3" imgW="10534801" imgH="3962743" progId="Excel.Sheet.8">
              <p:embed/>
            </p:oleObj>
          </a:graphicData>
        </a:graphic>
      </p:graphicFrame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2500" dirty="0">
                <a:latin typeface="Arial" charset="0"/>
              </a:rPr>
              <a:t>Uruguay in MERCOSUR </a:t>
            </a:r>
            <a:br>
              <a:rPr lang="es-ES" sz="2500" dirty="0">
                <a:latin typeface="Arial" charset="0"/>
              </a:rPr>
            </a:br>
            <a:endParaRPr lang="es-ES" sz="2500" dirty="0">
              <a:latin typeface="Arial" charset="0"/>
            </a:endParaRPr>
          </a:p>
        </p:txBody>
      </p:sp>
      <p:graphicFrame>
        <p:nvGraphicFramePr>
          <p:cNvPr id="78852" name="Object 3"/>
          <p:cNvGraphicFramePr>
            <a:graphicFrameLocks noChangeAspect="1"/>
          </p:cNvGraphicFramePr>
          <p:nvPr/>
        </p:nvGraphicFramePr>
        <p:xfrm>
          <a:off x="-2209800" y="2514600"/>
          <a:ext cx="9444038" cy="4000500"/>
        </p:xfrm>
        <a:graphic>
          <a:graphicData uri="http://schemas.openxmlformats.org/presentationml/2006/ole">
            <p:oleObj spid="_x0000_s5123" r:id="rId4" imgW="9449619" imgH="3999323" progId="Excel.Sheet.8">
              <p:embed/>
            </p:oleObj>
          </a:graphicData>
        </a:graphic>
      </p:graphicFrame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38200" y="1447800"/>
            <a:ext cx="7937500" cy="914400"/>
            <a:chOff x="1219200" y="990600"/>
            <a:chExt cx="7937500" cy="914400"/>
          </a:xfrm>
        </p:grpSpPr>
        <p:sp>
          <p:nvSpPr>
            <p:cNvPr id="78854" name="Rectangle 6"/>
            <p:cNvSpPr>
              <a:spLocks noChangeArrowheads="1"/>
            </p:cNvSpPr>
            <p:nvPr/>
          </p:nvSpPr>
          <p:spPr bwMode="auto">
            <a:xfrm>
              <a:off x="1524000" y="1219200"/>
              <a:ext cx="2190023" cy="4001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s-ES" sz="2000" b="0">
                  <a:solidFill>
                    <a:srgbClr val="000000"/>
                  </a:solidFill>
                  <a:latin typeface="Comic Sans MS" pitchFamily="66" charset="0"/>
                </a:rPr>
                <a:t>MERCOSUR GDP</a:t>
              </a:r>
            </a:p>
          </p:txBody>
        </p:sp>
        <p:sp>
          <p:nvSpPr>
            <p:cNvPr id="78855" name="Rectangle 7"/>
            <p:cNvSpPr>
              <a:spLocks noChangeArrowheads="1"/>
            </p:cNvSpPr>
            <p:nvPr/>
          </p:nvSpPr>
          <p:spPr bwMode="auto">
            <a:xfrm>
              <a:off x="5105400" y="1219200"/>
              <a:ext cx="4051300" cy="40011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ES" sz="2000" b="0">
                  <a:solidFill>
                    <a:srgbClr val="000000"/>
                  </a:solidFill>
                  <a:latin typeface="Comic Sans MS" pitchFamily="66" charset="0"/>
                </a:rPr>
                <a:t>MERCOSUR Population</a:t>
              </a:r>
            </a:p>
          </p:txBody>
        </p:sp>
        <p:sp>
          <p:nvSpPr>
            <p:cNvPr id="78856" name="Rectangle 8"/>
            <p:cNvSpPr>
              <a:spLocks noChangeArrowheads="1"/>
            </p:cNvSpPr>
            <p:nvPr/>
          </p:nvSpPr>
          <p:spPr bwMode="auto">
            <a:xfrm>
              <a:off x="5181600" y="990600"/>
              <a:ext cx="3733800" cy="914400"/>
            </a:xfrm>
            <a:prstGeom prst="rect">
              <a:avLst/>
            </a:prstGeom>
            <a:noFill/>
            <a:ln w="381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8857" name="Rectangle 9"/>
            <p:cNvSpPr>
              <a:spLocks noChangeArrowheads="1"/>
            </p:cNvSpPr>
            <p:nvPr/>
          </p:nvSpPr>
          <p:spPr bwMode="auto">
            <a:xfrm>
              <a:off x="1219200" y="990600"/>
              <a:ext cx="3124200" cy="914400"/>
            </a:xfrm>
            <a:prstGeom prst="rect">
              <a:avLst/>
            </a:prstGeom>
            <a:noFill/>
            <a:ln w="381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819400" y="1090613"/>
          <a:ext cx="6324600" cy="4613275"/>
        </p:xfrm>
        <a:graphic>
          <a:graphicData uri="http://schemas.openxmlformats.org/presentationml/2006/ole">
            <p:oleObj spid="_x0000_s6146" name="Chart" r:id="rId4" imgW="8763000" imgH="6391351" progId="Excel.Chart.8">
              <p:link updateAutomatic="1"/>
            </p:oleObj>
          </a:graphicData>
        </a:graphic>
      </p:graphicFrame>
      <p:sp>
        <p:nvSpPr>
          <p:cNvPr id="908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High Human Development and Good Income Distribution</a:t>
            </a:r>
          </a:p>
        </p:txBody>
      </p:sp>
      <p:sp>
        <p:nvSpPr>
          <p:cNvPr id="908293" name="Rectangle 5"/>
          <p:cNvSpPr>
            <a:spLocks noChangeArrowheads="1"/>
          </p:cNvSpPr>
          <p:nvPr/>
        </p:nvSpPr>
        <p:spPr bwMode="auto">
          <a:xfrm>
            <a:off x="152400" y="1076325"/>
            <a:ext cx="3124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Clr>
                <a:srgbClr val="FF9900"/>
              </a:buClr>
              <a:buSzPct val="150000"/>
              <a:buFont typeface="Wingdings" pitchFamily="2" charset="2"/>
              <a:buNone/>
              <a:defRPr/>
            </a:pPr>
            <a:endParaRPr lang="en-US" sz="1400" b="0" dirty="0">
              <a:solidFill>
                <a:schemeClr val="tx1"/>
              </a:solidFill>
              <a:latin typeface="Arial" charset="0"/>
              <a:cs typeface="+mn-cs"/>
            </a:endParaRPr>
          </a:p>
          <a:p>
            <a:pPr eaLnBrk="0" hangingPunct="0">
              <a:lnSpc>
                <a:spcPct val="110000"/>
              </a:lnSpc>
              <a:buClr>
                <a:srgbClr val="FF9900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400" b="0" dirty="0">
                <a:solidFill>
                  <a:schemeClr val="tx1"/>
                </a:solidFill>
                <a:latin typeface="Arial" charset="0"/>
                <a:cs typeface="+mn-cs"/>
              </a:rPr>
              <a:t>The most equal income distribution in Latin America according to UNDP 2007/2008 report)</a:t>
            </a:r>
          </a:p>
          <a:p>
            <a:pPr eaLnBrk="0" hangingPunct="0">
              <a:lnSpc>
                <a:spcPct val="110000"/>
              </a:lnSpc>
              <a:buClr>
                <a:srgbClr val="FF9900"/>
              </a:buClr>
              <a:buSzPct val="150000"/>
              <a:buFont typeface="Wingdings" pitchFamily="2" charset="2"/>
              <a:buChar char="ü"/>
              <a:defRPr/>
            </a:pPr>
            <a:endParaRPr lang="en-US" sz="1400" b="0" dirty="0">
              <a:solidFill>
                <a:schemeClr val="tx1"/>
              </a:solidFill>
              <a:latin typeface="Arial" charset="0"/>
              <a:cs typeface="+mn-cs"/>
            </a:endParaRPr>
          </a:p>
          <a:p>
            <a:pPr marL="238125" lvl="1" eaLnBrk="0" hangingPunct="0">
              <a:lnSpc>
                <a:spcPct val="110000"/>
              </a:lnSpc>
              <a:buClr>
                <a:srgbClr val="FF9900"/>
              </a:buClr>
              <a:buSzPct val="150000"/>
              <a:buFont typeface="Arial" pitchFamily="34" charset="0"/>
              <a:buChar char="•"/>
              <a:defRPr/>
            </a:pPr>
            <a:r>
              <a:rPr lang="en-US" sz="1400" b="0" dirty="0">
                <a:solidFill>
                  <a:schemeClr val="tx1"/>
                </a:solidFill>
                <a:latin typeface="Arial" charset="0"/>
                <a:cs typeface="+mn-cs"/>
              </a:rPr>
              <a:t>   Only Latin American country with a “low” degree of inequality, according to ECLAC (2006). </a:t>
            </a:r>
          </a:p>
          <a:p>
            <a:pPr eaLnBrk="0" hangingPunct="0">
              <a:lnSpc>
                <a:spcPct val="110000"/>
              </a:lnSpc>
              <a:buClr>
                <a:srgbClr val="FF9900"/>
              </a:buClr>
              <a:buSzPct val="150000"/>
              <a:buFont typeface="Wingdings" pitchFamily="2" charset="2"/>
              <a:buChar char="ü"/>
              <a:defRPr/>
            </a:pPr>
            <a:endParaRPr lang="en-US" sz="1400" b="0" dirty="0">
              <a:solidFill>
                <a:schemeClr val="tx1"/>
              </a:solidFill>
              <a:latin typeface="Arial" charset="0"/>
              <a:cs typeface="+mn-cs"/>
            </a:endParaRPr>
          </a:p>
          <a:p>
            <a:pPr eaLnBrk="0" hangingPunct="0">
              <a:lnSpc>
                <a:spcPct val="110000"/>
              </a:lnSpc>
              <a:buClr>
                <a:srgbClr val="FF9900"/>
              </a:buClr>
              <a:buSzPct val="150000"/>
              <a:buFont typeface="Wingdings" pitchFamily="2" charset="2"/>
              <a:buChar char="ü"/>
              <a:defRPr/>
            </a:pPr>
            <a:endParaRPr lang="en-US" sz="1400" b="0" dirty="0">
              <a:solidFill>
                <a:schemeClr val="tx1"/>
              </a:solidFill>
              <a:latin typeface="Arial" charset="0"/>
              <a:cs typeface="+mn-cs"/>
            </a:endParaRPr>
          </a:p>
          <a:p>
            <a:pPr eaLnBrk="0" hangingPunct="0">
              <a:lnSpc>
                <a:spcPct val="110000"/>
              </a:lnSpc>
              <a:buClr>
                <a:srgbClr val="FF9900"/>
              </a:buClr>
              <a:buSzPct val="150000"/>
              <a:buFont typeface="Wingdings" pitchFamily="2" charset="2"/>
              <a:buChar char="ü"/>
              <a:defRPr/>
            </a:pPr>
            <a:r>
              <a:rPr lang="en-US" sz="1400" b="0" dirty="0">
                <a:solidFill>
                  <a:schemeClr val="tx1"/>
                </a:solidFill>
                <a:latin typeface="Arial" charset="0"/>
                <a:cs typeface="+mn-cs"/>
              </a:rPr>
              <a:t>High Human Development Country: Ranked 46</a:t>
            </a:r>
            <a:r>
              <a:rPr lang="en-US" sz="1400" b="0" baseline="30000" dirty="0">
                <a:solidFill>
                  <a:schemeClr val="tx1"/>
                </a:solidFill>
                <a:latin typeface="Arial" charset="0"/>
                <a:cs typeface="+mn-cs"/>
              </a:rPr>
              <a:t>th</a:t>
            </a:r>
            <a:r>
              <a:rPr lang="en-US" sz="1400" b="0" dirty="0">
                <a:solidFill>
                  <a:schemeClr val="tx1"/>
                </a:solidFill>
                <a:latin typeface="Arial" charset="0"/>
                <a:cs typeface="+mn-cs"/>
              </a:rPr>
              <a:t> globally among 177 countries in UNDP’s 2007/2008 report (U.S. ranked 12</a:t>
            </a:r>
            <a:r>
              <a:rPr lang="en-US" sz="1400" b="0" baseline="30000" dirty="0">
                <a:solidFill>
                  <a:schemeClr val="tx1"/>
                </a:solidFill>
                <a:latin typeface="Arial" charset="0"/>
                <a:cs typeface="+mn-cs"/>
              </a:rPr>
              <a:t>th)</a:t>
            </a:r>
            <a:r>
              <a:rPr lang="en-US" sz="1400" b="0" dirty="0">
                <a:solidFill>
                  <a:schemeClr val="tx1"/>
                </a:solidFill>
                <a:latin typeface="Arial" charset="0"/>
                <a:cs typeface="+mn-cs"/>
              </a:rPr>
              <a:t>. </a:t>
            </a:r>
          </a:p>
          <a:p>
            <a:pPr lvl="1" eaLnBrk="0" hangingPunct="0">
              <a:lnSpc>
                <a:spcPct val="110000"/>
              </a:lnSpc>
              <a:buClr>
                <a:srgbClr val="FF9900"/>
              </a:buClr>
              <a:buSzPct val="150000"/>
              <a:tabLst>
                <a:tab pos="231775" algn="l"/>
              </a:tabLst>
              <a:defRPr/>
            </a:pPr>
            <a:r>
              <a:rPr lang="en-US" sz="1400" b="0" dirty="0">
                <a:solidFill>
                  <a:schemeClr val="tx1"/>
                </a:solidFill>
                <a:latin typeface="Arial" charset="0"/>
                <a:cs typeface="+mn-cs"/>
              </a:rPr>
              <a:t>  </a:t>
            </a:r>
          </a:p>
          <a:p>
            <a:pPr lvl="1" eaLnBrk="0" hangingPunct="0">
              <a:lnSpc>
                <a:spcPct val="110000"/>
              </a:lnSpc>
              <a:buClr>
                <a:srgbClr val="FF9900"/>
              </a:buClr>
              <a:buSzPct val="150000"/>
              <a:buFont typeface="Arial" pitchFamily="34" charset="0"/>
              <a:buChar char="•"/>
              <a:tabLst>
                <a:tab pos="231775" algn="l"/>
              </a:tabLst>
              <a:defRPr/>
            </a:pPr>
            <a:r>
              <a:rPr lang="en-US" sz="1400" b="0" dirty="0">
                <a:solidFill>
                  <a:schemeClr val="tx1"/>
                </a:solidFill>
                <a:latin typeface="Arial" charset="0"/>
                <a:cs typeface="+mn-cs"/>
              </a:rPr>
              <a:t>Ranked 3</a:t>
            </a:r>
            <a:r>
              <a:rPr lang="en-US" sz="1400" b="0" baseline="30000" dirty="0">
                <a:solidFill>
                  <a:schemeClr val="tx1"/>
                </a:solidFill>
                <a:latin typeface="Arial" charset="0"/>
                <a:cs typeface="+mn-cs"/>
              </a:rPr>
              <a:t>rd</a:t>
            </a:r>
            <a:r>
              <a:rPr lang="en-US" sz="1400" b="0" dirty="0">
                <a:solidFill>
                  <a:schemeClr val="tx1"/>
                </a:solidFill>
                <a:latin typeface="Arial" charset="0"/>
                <a:cs typeface="+mn-cs"/>
              </a:rPr>
              <a:t> in South America in UN’s 2007/2008 Global Human Development Index (after Argentina and Chile)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05600" y="5334000"/>
            <a:ext cx="2438400" cy="152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667000" y="-304800"/>
            <a:ext cx="7772400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EDUCATION</a:t>
            </a:r>
            <a:endParaRPr lang="en-US" dirty="0"/>
          </a:p>
        </p:txBody>
      </p:sp>
      <p:pic>
        <p:nvPicPr>
          <p:cNvPr id="79876" name="Picture 6" descr="http://www.larepublica.com.uy/publicaciones/101/20080305/images/301173_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24336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7" name="Picture 8" descr="http://causaabierta.blogia.com/upload/20100120094648-56726-2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8" name="Rectangle 1"/>
          <p:cNvSpPr>
            <a:spLocks noChangeArrowheads="1"/>
          </p:cNvSpPr>
          <p:nvPr/>
        </p:nvSpPr>
        <p:spPr bwMode="auto">
          <a:xfrm>
            <a:off x="2792503" y="852524"/>
            <a:ext cx="6172200" cy="5852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1800" dirty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Uruguay has long had the highest literacy rate in Latin America and was the first country worldwide to implement the OLPC program at a national level.  </a:t>
            </a:r>
            <a:endParaRPr lang="en-US" sz="1800" dirty="0" smtClean="0">
              <a:solidFill>
                <a:srgbClr val="C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/>
            <a:endParaRPr lang="en-US" sz="1800" b="0" dirty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  <a:p>
            <a:pPr algn="just"/>
            <a:r>
              <a:rPr lang="en-US" sz="1800" dirty="0">
                <a:solidFill>
                  <a:srgbClr val="3333CC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However</a:t>
            </a:r>
            <a:r>
              <a:rPr lang="en-US" sz="1800" b="0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 it faces major problems: high repetition in primary, very high desertion rates in high school, strong inequality between </a:t>
            </a:r>
            <a:r>
              <a:rPr lang="en-US" sz="1800" b="0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rich </a:t>
            </a:r>
            <a:r>
              <a:rPr lang="en-US" sz="1800" b="0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and poor students, and </a:t>
            </a:r>
            <a:r>
              <a:rPr lang="en-US" sz="1800" b="0" dirty="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underperforming learning achievements.</a:t>
            </a:r>
          </a:p>
          <a:p>
            <a:pPr lvl="0">
              <a:spcBef>
                <a:spcPts val="400"/>
              </a:spcBef>
              <a:buClr>
                <a:srgbClr val="2DA2BF"/>
              </a:buClr>
              <a:buSzPct val="68000"/>
            </a:pPr>
            <a:endParaRPr lang="en-US" sz="1800" b="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1800" b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According to ANEP 2009 data (released in December 2010), of the poorest income quintile: </a:t>
            </a:r>
            <a:endParaRPr lang="pt-BR" sz="1800" b="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lvl="3">
              <a:spcBef>
                <a:spcPts val="350"/>
              </a:spcBef>
              <a:buClr>
                <a:srgbClr val="DA1F28"/>
              </a:buClr>
              <a:buSzPct val="100000"/>
            </a:pPr>
            <a:r>
              <a:rPr lang="en-US" sz="1800" b="0" i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1800" b="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only 38% of students aged 17/18 finish 10</a:t>
            </a:r>
            <a:r>
              <a:rPr lang="en-US" sz="1800" b="0" i="1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800" b="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grade (vs. 95% in the richest quintile)</a:t>
            </a:r>
            <a:endParaRPr lang="pt-BR" sz="1800" b="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457200" lvl="3">
              <a:spcBef>
                <a:spcPts val="350"/>
              </a:spcBef>
              <a:buClr>
                <a:srgbClr val="DA1F28"/>
              </a:buClr>
              <a:buSzPct val="100000"/>
            </a:pPr>
            <a:r>
              <a:rPr lang="en-US" sz="1800" b="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ii) only 8% of students aged 21/22 graduate from high school (vs. 71% in the richest quintile)</a:t>
            </a:r>
            <a:endParaRPr lang="pt-BR" sz="1800" b="0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800" b="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2" algn="just"/>
            <a:r>
              <a:rPr lang="en-US" sz="18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Uruguayan students attend school about 155 days/year, below the U.S. (180), Japan (200) or South Korea (204).  In 2011 President Mujica floated the idea of passing a law regulating the number of days</a:t>
            </a:r>
            <a:r>
              <a:rPr lang="en-US" sz="19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1900" b="0" dirty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6400800"/>
          </a:xfrm>
        </p:spPr>
        <p:txBody>
          <a:bodyPr>
            <a:normAutofit/>
          </a:bodyPr>
          <a:lstStyle/>
          <a:p>
            <a:pPr marL="52388" lvl="0" indent="0" algn="ctr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PISA * latest report was done in 2009 </a:t>
            </a:r>
          </a:p>
          <a:p>
            <a:pPr marL="52388" lvl="0" indent="0" algn="ctr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and released in December 2010.  </a:t>
            </a:r>
          </a:p>
          <a:p>
            <a:endParaRPr lang="en-US" sz="19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Uruguay ranked 47</a:t>
            </a:r>
            <a:r>
              <a:rPr lang="en-US" sz="19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1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amongst 65 countries (</a:t>
            </a:r>
            <a:r>
              <a:rPr lang="en-US" sz="19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lower is worse</a:t>
            </a:r>
            <a:r>
              <a:rPr lang="en-US" sz="1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 in reading skills. Similar rankings (with only slight variations) for </a:t>
            </a:r>
            <a:r>
              <a:rPr lang="en-US" sz="19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maths</a:t>
            </a:r>
            <a:r>
              <a:rPr lang="en-US" sz="1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and science. Ranked below Chile in reading and science, but above in </a:t>
            </a:r>
            <a:r>
              <a:rPr lang="en-US" sz="19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maths</a:t>
            </a:r>
            <a:r>
              <a:rPr lang="en-US" sz="1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/>
            <a:endParaRPr lang="en-US" sz="19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1900" dirty="0" smtClean="0">
                <a:latin typeface="Arial" pitchFamily="34" charset="0"/>
                <a:cs typeface="Arial" pitchFamily="34" charset="0"/>
              </a:rPr>
              <a:t>Three  key results:</a:t>
            </a:r>
            <a:endParaRPr lang="pt-BR" sz="1900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60000"/>
              </a:lnSpc>
            </a:pPr>
            <a:r>
              <a:rPr lang="en-US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45% of Uruguayan students lack the essential reading skills “needed to participate effectively and productively in society” </a:t>
            </a:r>
            <a:endParaRPr lang="pt-BR" sz="17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60000"/>
              </a:lnSpc>
            </a:pPr>
            <a:r>
              <a:rPr lang="en-US" sz="17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50% of Uruguayan students can “at best, perform simple mathematical tasks in very familiar contexts. However, they will find it difficult to think mathematically, limiting their ability to make sense of a complex world”. </a:t>
            </a:r>
            <a:endParaRPr lang="pt-BR" sz="17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60000"/>
              </a:lnSpc>
            </a:pPr>
            <a:r>
              <a:rPr lang="en-US" sz="17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42% of Uruguayan students “will find it difficult to participate fully in society at a time when science and technology play a large role in daily life”. </a:t>
            </a:r>
          </a:p>
          <a:p>
            <a:pPr lvl="1"/>
            <a:endParaRPr lang="pt-BR" sz="19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  <p:sp>
        <p:nvSpPr>
          <p:cNvPr id="4" name="Rectangle 3"/>
          <p:cNvSpPr/>
          <p:nvPr/>
        </p:nvSpPr>
        <p:spPr>
          <a:xfrm>
            <a:off x="5313879" y="64770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200" b="0" dirty="0" smtClean="0">
                <a:solidFill>
                  <a:schemeClr val="tx1"/>
                </a:solidFill>
              </a:rPr>
              <a:t>* OECD’s Program for International Student Assessment</a:t>
            </a:r>
            <a:endParaRPr lang="pt-BR" sz="12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1122</Words>
  <Application>Microsoft Office PowerPoint</Application>
  <PresentationFormat>On-screen Show (4:3)</PresentationFormat>
  <Paragraphs>139</Paragraphs>
  <Slides>13</Slides>
  <Notes>1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Office Theme</vt:lpstr>
      <vt:lpstr>???</vt:lpstr>
      <vt:lpstr>Microsoft Office Excel 97-2003 Worksheet</vt:lpstr>
      <vt:lpstr>Worksheet</vt:lpstr>
      <vt:lpstr>Uruguay’s Political, Economic and Commercial Environment</vt:lpstr>
      <vt:lpstr>Slide 2</vt:lpstr>
      <vt:lpstr>Slide 3</vt:lpstr>
      <vt:lpstr>Slide 4</vt:lpstr>
      <vt:lpstr>Slide 5</vt:lpstr>
      <vt:lpstr>Uruguay in MERCOSUR  </vt:lpstr>
      <vt:lpstr>High Human Development and Good Income Distribution</vt:lpstr>
      <vt:lpstr>EDUCATION</vt:lpstr>
      <vt:lpstr>Slide 9</vt:lpstr>
      <vt:lpstr>Slide 10</vt:lpstr>
      <vt:lpstr>Slide 11</vt:lpstr>
      <vt:lpstr>Poverty surged from 450 thousand to 1 million people*.  </vt:lpstr>
      <vt:lpstr>THANK YOU!!!</vt:lpstr>
    </vt:vector>
  </TitlesOfParts>
  <Company>U.S. Department of State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Uruguay’s Political, Economic and Commercial Environment</dc:title>
  <dc:creator>pagliamx</dc:creator>
  <cp:lastModifiedBy>loisnl</cp:lastModifiedBy>
  <cp:revision>3</cp:revision>
  <dcterms:created xsi:type="dcterms:W3CDTF">2011-07-22T19:03:03Z</dcterms:created>
  <dcterms:modified xsi:type="dcterms:W3CDTF">2011-07-22T19:41:50Z</dcterms:modified>
</cp:coreProperties>
</file>